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310" r:id="rId5"/>
    <p:sldId id="311" r:id="rId6"/>
    <p:sldId id="312" r:id="rId7"/>
    <p:sldId id="313" r:id="rId8"/>
    <p:sldId id="314" r:id="rId9"/>
    <p:sldId id="315" r:id="rId10"/>
    <p:sldId id="316" r:id="rId11"/>
    <p:sldId id="317" r:id="rId12"/>
    <p:sldId id="318" r:id="rId13"/>
    <p:sldId id="319" r:id="rId14"/>
    <p:sldId id="321" r:id="rId15"/>
    <p:sldId id="304" r:id="rId16"/>
    <p:sldId id="305" r:id="rId17"/>
    <p:sldId id="306" r:id="rId18"/>
    <p:sldId id="307" r:id="rId19"/>
    <p:sldId id="308" r:id="rId20"/>
    <p:sldId id="309" r:id="rId21"/>
    <p:sldId id="322" r:id="rId22"/>
    <p:sldId id="323" r:id="rId23"/>
    <p:sldId id="324" r:id="rId24"/>
    <p:sldId id="325" r:id="rId25"/>
    <p:sldId id="326" r:id="rId26"/>
    <p:sldId id="328" r:id="rId27"/>
    <p:sldId id="329" r:id="rId28"/>
    <p:sldId id="331" r:id="rId29"/>
    <p:sldId id="332" r:id="rId30"/>
    <p:sldId id="333" r:id="rId31"/>
    <p:sldId id="334" r:id="rId32"/>
    <p:sldId id="335" r:id="rId33"/>
    <p:sldId id="33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01"/>
    <p:restoredTop sz="94578"/>
  </p:normalViewPr>
  <p:slideViewPr>
    <p:cSldViewPr snapToGrid="0" snapToObjects="1">
      <p:cViewPr varScale="1">
        <p:scale>
          <a:sx n="108" d="100"/>
          <a:sy n="108" d="100"/>
        </p:scale>
        <p:origin x="7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00362-A9B6-5C40-B84A-C261B2FC06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010DB6-6AF4-374A-9F51-779A7BEC16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5646A-8FB1-2D49-B003-56D408AF2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1ADB7-FD73-C24E-A85F-2BD359CB4D5F}" type="datetimeFigureOut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FBF04-5BC0-904B-BD1E-B2A48DB00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51AE0-E182-6347-BCA3-E9C62DA1B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1E89-3E0B-2F4F-B2FA-F2157952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832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07317-B824-3240-B8F8-3C3970C05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68C0F3-64E8-4944-9A9F-61A4292783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BEF7B-CAAD-5841-922F-C65E9CD5B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1ADB7-FD73-C24E-A85F-2BD359CB4D5F}" type="datetimeFigureOut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2149D-154E-1441-9870-534EE2570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1BA91-A325-0F46-AE55-D06EB8F8A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1E89-3E0B-2F4F-B2FA-F2157952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6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8321C0-6735-F147-8736-439C6587FA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A0306A-97DE-4949-8D03-79052F9502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43C99-7E32-0347-8BCC-99B479E9B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1ADB7-FD73-C24E-A85F-2BD359CB4D5F}" type="datetimeFigureOut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C07AA-7EF3-1D49-8BBA-AB5B30904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D879A-A25D-0A4E-908E-97AAE47A8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1E89-3E0B-2F4F-B2FA-F2157952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973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540C9-3D1F-CE49-9E35-2B708DAED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86239-FF10-0244-84D4-4CAE08709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8EE36-FE2D-C843-A026-2ED9D2592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1ADB7-FD73-C24E-A85F-2BD359CB4D5F}" type="datetimeFigureOut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E00A1-2F53-E94C-A634-F3B4809EA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8BE4A-3AC6-5446-A3BE-CE09D83D9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1E89-3E0B-2F4F-B2FA-F2157952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62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D495B-6D8E-D94D-AD94-3A0448BE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D4105E-A7C5-F242-9A22-F4911A1D61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3535B-EF26-4842-A4AC-578CE0F48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1ADB7-FD73-C24E-A85F-2BD359CB4D5F}" type="datetimeFigureOut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EFAD3-95BC-6A4D-9E24-D1E75796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28D3F-D5A1-9D4E-B544-8F12AE895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1E89-3E0B-2F4F-B2FA-F2157952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0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315E4-D5E8-1F4E-92EE-3AF3D3104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124E8-4F03-A34A-9EB4-A6579EC85C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67DA29-0E72-144D-992B-5B00D34401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0CDE1D-C3E3-1246-987B-EBB036C27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1ADB7-FD73-C24E-A85F-2BD359CB4D5F}" type="datetimeFigureOut">
              <a:rPr lang="en-US" smtClean="0"/>
              <a:t>6/7/18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7FC94B-F4F8-6E47-951D-8DCFB65D9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B57E2-53FD-B74F-9BD2-1DAD483A3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1E89-3E0B-2F4F-B2FA-F2157952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11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2BFA9-29D4-1B44-A549-79713AB23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D418EF-8912-6644-927F-3D2A1B639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EBFC59-49FC-D54F-9199-4BAA23712A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FB700-BD4A-414E-85FF-57FABD6FC2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AE0F09-37BF-B247-B377-8F63EBA38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951853-5177-4340-8352-D88B236C0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1ADB7-FD73-C24E-A85F-2BD359CB4D5F}" type="datetimeFigureOut">
              <a:rPr lang="en-US" smtClean="0"/>
              <a:t>6/7/18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335AF2-6BD6-B44D-81FE-EE2E5166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75C8AC-5F9D-7C45-9F08-023FA988E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1E89-3E0B-2F4F-B2FA-F2157952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4090C-5C14-034E-B392-88991E147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CC279A-9FBE-2442-8DDF-11A8A0881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1ADB7-FD73-C24E-A85F-2BD359CB4D5F}" type="datetimeFigureOut">
              <a:rPr lang="en-US" smtClean="0"/>
              <a:t>6/7/18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A41A9D-970E-3F4C-B6A6-1A730DC35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1D2FC3-2D95-304F-9ABF-013D9EAD6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1E89-3E0B-2F4F-B2FA-F2157952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515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6CA20E-1C7C-FF42-BC54-920FCC56D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1ADB7-FD73-C24E-A85F-2BD359CB4D5F}" type="datetimeFigureOut">
              <a:rPr lang="en-US" smtClean="0"/>
              <a:t>6/7/18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2720FA-4556-5B44-BA75-6251D46DE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CBE706-EC80-F04C-99E5-3B00E771F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1E89-3E0B-2F4F-B2FA-F2157952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18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D6D8F-151F-2B4B-B9A5-F79A039AA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61A27-1FCB-F843-A71E-551EADF66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6DE70-EF08-A84A-9BBD-61DD5DF4B7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06CD2A-1633-AA44-94A0-73AAE97CB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1ADB7-FD73-C24E-A85F-2BD359CB4D5F}" type="datetimeFigureOut">
              <a:rPr lang="en-US" smtClean="0"/>
              <a:t>6/7/18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5018A0-D95B-E54F-8290-078541869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E4918-9B29-BD44-84BC-97F528FAE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1E89-3E0B-2F4F-B2FA-F2157952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706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2A012-5B9B-F644-B4B7-A8CE3A546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A304A3-12C3-7046-95F9-477CD2D9AD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ABC3C7-5ABB-8745-9A01-D13B76121F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BE5AB7-4C2C-C745-82FD-A9F1DCBF1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1ADB7-FD73-C24E-A85F-2BD359CB4D5F}" type="datetimeFigureOut">
              <a:rPr lang="en-US" smtClean="0"/>
              <a:t>6/7/18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84E717-9BCF-FA4C-A54F-E1F0B1CCA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955F03-8B0F-7946-A450-E15E3661F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1E89-3E0B-2F4F-B2FA-F2157952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151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36CA14-351F-514B-A595-879FB30FF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FC296-1708-E545-BFB1-DB5889244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D2E9C8-F7B0-1247-B8C8-380CCDACAF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1ADB7-FD73-C24E-A85F-2BD359CB4D5F}" type="datetimeFigureOut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D981A-B070-AC4B-BBC0-DE4AD9B6F1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2320C-BE7C-184B-AF94-F132496AD8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91E89-3E0B-2F4F-B2FA-F2157952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086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g.gene-genie.appspot.com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bolstandard.org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vizbol.org/" TargetMode="Externa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sync.ece.utah.edu/ibiosim" TargetMode="Externa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ynBioDex/SBOLDesigner/releases" TargetMode="External"/><Relationship Id="rId2" Type="http://schemas.openxmlformats.org/officeDocument/2006/relationships/hyperlink" Target="https://java.com/en/download/" TargetMode="Externa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ithub.com/MadraghRua/SEED-Workshop-2018.git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boost.jgi.doe.gov/boost.html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oost.jgi.doe.gov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C1FD0-F341-4C43-A35B-896454F974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Software for Synthetic Biology Workflows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46FF8D-ACCF-9344-BDD3-E81BDAAC69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92538"/>
            <a:ext cx="9144000" cy="165576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Jake Beal, Raytheon BBN Technologies</a:t>
            </a:r>
          </a:p>
          <a:p>
            <a:r>
              <a:rPr lang="en-US" dirty="0"/>
              <a:t>Ernst </a:t>
            </a:r>
            <a:r>
              <a:rPr lang="en-US" dirty="0" err="1"/>
              <a:t>Oberortner</a:t>
            </a:r>
            <a:r>
              <a:rPr lang="en-US" dirty="0"/>
              <a:t>, JBEI/JGI</a:t>
            </a:r>
          </a:p>
          <a:p>
            <a:r>
              <a:rPr lang="en-US" dirty="0" err="1"/>
              <a:t>Tramy</a:t>
            </a:r>
            <a:r>
              <a:rPr lang="en-US" dirty="0"/>
              <a:t> Nguyen, U Utah</a:t>
            </a:r>
          </a:p>
          <a:p>
            <a:r>
              <a:rPr lang="en-US" dirty="0"/>
              <a:t>Nicholas Roemer, Raytheon BBN Technologies</a:t>
            </a:r>
          </a:p>
          <a:p>
            <a:r>
              <a:rPr lang="en-US" dirty="0"/>
              <a:t>Kevin Clancy, Synthetic Genomics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0E479E-E064-3B4E-A937-59639D6CD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" y="99953"/>
            <a:ext cx="1949450" cy="7398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C127FC5-5D07-1642-8CB3-49A26569BDEE}"/>
              </a:ext>
            </a:extLst>
          </p:cNvPr>
          <p:cNvSpPr/>
          <p:nvPr/>
        </p:nvSpPr>
        <p:spPr>
          <a:xfrm>
            <a:off x="2236200" y="285204"/>
            <a:ext cx="48673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i="0" dirty="0">
                <a:solidFill>
                  <a:srgbClr val="444444"/>
                </a:solidFill>
                <a:effectLst/>
                <a:latin typeface="Open Sans"/>
              </a:rPr>
              <a:t>The Synthetic Biology Open Language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2501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CC3340-9FC1-F14E-8DEA-81E0DD3DC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606"/>
            <a:ext cx="12192000" cy="489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116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CEB6A2-9C74-FE4E-A9F0-886BF2B51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5117"/>
            <a:ext cx="12192000" cy="592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58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E406B9-530E-0048-BF4D-2F60286DC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2398"/>
            <a:ext cx="12192000" cy="521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64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4AE841-E694-9C47-A66B-8E9773027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3767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DEF4B9-2F52-344F-AF3C-96B71931DE34}"/>
              </a:ext>
            </a:extLst>
          </p:cNvPr>
          <p:cNvSpPr txBox="1"/>
          <p:nvPr/>
        </p:nvSpPr>
        <p:spPr>
          <a:xfrm>
            <a:off x="520700" y="5588000"/>
            <a:ext cx="58448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Downloads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 both the Original and Juggled files in SBOL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them in </a:t>
            </a:r>
            <a:r>
              <a:rPr lang="en-US" dirty="0" err="1"/>
              <a:t>SBOLDesigner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93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E006D-3224-B844-B02D-39712D41F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 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7BBE3-F67A-F94F-99F2-5699D48F4925}"/>
              </a:ext>
            </a:extLst>
          </p:cNvPr>
          <p:cNvSpPr txBox="1"/>
          <p:nvPr/>
        </p:nvSpPr>
        <p:spPr>
          <a:xfrm>
            <a:off x="1092200" y="1690688"/>
            <a:ext cx="646439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the Workflow Manager to set up a Gene Synthesis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Uploaded a GenBank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up parameters for codon juggling and synthesis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up parameters for partitioning of sequence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Specified an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Inspected the output</a:t>
            </a:r>
          </a:p>
        </p:txBody>
      </p:sp>
    </p:spTree>
    <p:extLst>
      <p:ext uri="{BB962C8B-B14F-4D97-AF65-F5344CB8AC3E}">
        <p14:creationId xmlns:p14="http://schemas.microsoft.com/office/powerpoint/2010/main" val="174197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D1BF-4AB1-3D4C-B5E3-50FB9607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5 – Gene Genie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E50CC-14B0-2D4B-AD15-481E0642E0C2}"/>
              </a:ext>
            </a:extLst>
          </p:cNvPr>
          <p:cNvSpPr txBox="1"/>
          <p:nvPr/>
        </p:nvSpPr>
        <p:spPr>
          <a:xfrm>
            <a:off x="1092200" y="1690688"/>
            <a:ext cx="665239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will: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GeneGenie</a:t>
            </a:r>
            <a:r>
              <a:rPr lang="en-US" dirty="0"/>
              <a:t> to design oligos for an in-house synthesis reaction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a protein sequence and add it to the web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Adjust parameters for oligo designs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and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Inspect some of the output files</a:t>
            </a:r>
          </a:p>
        </p:txBody>
      </p:sp>
    </p:spTree>
    <p:extLst>
      <p:ext uri="{BB962C8B-B14F-4D97-AF65-F5344CB8AC3E}">
        <p14:creationId xmlns:p14="http://schemas.microsoft.com/office/powerpoint/2010/main" val="211471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02455A-A794-6849-9D75-87A74AB17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0" y="68179"/>
            <a:ext cx="8153400" cy="42912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DF6ED7A-3165-5347-9C8A-E7A81D53904A}"/>
              </a:ext>
            </a:extLst>
          </p:cNvPr>
          <p:cNvSpPr/>
          <p:nvPr/>
        </p:nvSpPr>
        <p:spPr>
          <a:xfrm>
            <a:off x="0" y="4188053"/>
            <a:ext cx="12192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 err="1">
                <a:effectLst/>
                <a:latin typeface="Open Sans"/>
              </a:rPr>
              <a:t>GeneGenie</a:t>
            </a:r>
            <a:r>
              <a:rPr lang="en-US" b="0" i="0" dirty="0">
                <a:effectLst/>
                <a:latin typeface="Open Sans"/>
              </a:rPr>
              <a:t> supports the design and self-assembly of synthetic genes and constructs. </a:t>
            </a:r>
            <a:r>
              <a:rPr lang="en-US" b="0" i="0" dirty="0" err="1">
                <a:effectLst/>
                <a:latin typeface="Open Sans"/>
              </a:rPr>
              <a:t>GeneGenie</a:t>
            </a:r>
            <a:r>
              <a:rPr lang="en-US" b="0" i="0" dirty="0">
                <a:effectLst/>
                <a:latin typeface="Open Sans"/>
              </a:rPr>
              <a:t> allows for the design of oligonucleotide cohorts encoding the gene sequence optimized for expression in any suitable host through an intuitive, easy-to-use web interface. The tool ensures consistent oligomer overlapping melting temperatures, minimizes the likelihood of </a:t>
            </a:r>
            <a:r>
              <a:rPr lang="en-US" b="0" i="0" dirty="0" err="1">
                <a:effectLst/>
                <a:latin typeface="Open Sans"/>
              </a:rPr>
              <a:t>misannealing</a:t>
            </a:r>
            <a:r>
              <a:rPr lang="en-US" b="0" i="0" dirty="0">
                <a:effectLst/>
                <a:latin typeface="Open Sans"/>
              </a:rPr>
              <a:t>, optimizes codon usage for expression in a selected host, allows for specification of forward and reverse cloning sequences and also provides support for mutagenesis or directed evolution studies</a:t>
            </a:r>
          </a:p>
          <a:p>
            <a:br>
              <a:rPr lang="en-US" dirty="0"/>
            </a:br>
            <a:r>
              <a:rPr lang="en-US" b="0" i="0" dirty="0">
                <a:effectLst/>
                <a:latin typeface="Open Sans"/>
              </a:rPr>
              <a:t>Contact Person: Neil </a:t>
            </a:r>
            <a:r>
              <a:rPr lang="en-US" b="0" i="0" dirty="0" err="1">
                <a:effectLst/>
                <a:latin typeface="Open Sans"/>
              </a:rPr>
              <a:t>Swainston</a:t>
            </a:r>
            <a:br>
              <a:rPr lang="en-US" dirty="0"/>
            </a:br>
            <a:r>
              <a:rPr lang="en-US" b="0" i="0" dirty="0">
                <a:effectLst/>
                <a:latin typeface="Open Sans"/>
              </a:rPr>
              <a:t>Organization(s): Manchester Centre for Synthetic Biology of Fine and Specialty Chemicals (SYNBIOCHEM)</a:t>
            </a:r>
          </a:p>
          <a:p>
            <a:r>
              <a:rPr lang="en-US" dirty="0">
                <a:hlinkClick r:id="rId3"/>
              </a:rPr>
              <a:t>http://g.gene-genie.appspot.com/</a:t>
            </a:r>
            <a:r>
              <a:rPr lang="en-US" dirty="0"/>
              <a:t>?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306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E8CC14-A345-534F-AE55-8CEB95639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13" y="127000"/>
            <a:ext cx="6046033" cy="6146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E14794-D27F-5048-9EB3-A93BA1EE8FF1}"/>
              </a:ext>
            </a:extLst>
          </p:cNvPr>
          <p:cNvSpPr txBox="1"/>
          <p:nvPr/>
        </p:nvSpPr>
        <p:spPr>
          <a:xfrm>
            <a:off x="7289800" y="571500"/>
            <a:ext cx="4775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Example 5 – </a:t>
            </a:r>
            <a:r>
              <a:rPr lang="en-US" dirty="0" err="1"/>
              <a:t>GeneGenie</a:t>
            </a:r>
            <a:r>
              <a:rPr lang="en-US" dirty="0"/>
              <a:t> folder open the KR)11748.gbk file with a text editor.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translated dCAS9 protein sequence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Paste it into the Protein Sequence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Type Homo sapiens as your Host organism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 advanced parameters select 100 iterations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 maximum number of repeating nucleotides to 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Submit</a:t>
            </a:r>
          </a:p>
        </p:txBody>
      </p:sp>
    </p:spTree>
    <p:extLst>
      <p:ext uri="{BB962C8B-B14F-4D97-AF65-F5344CB8AC3E}">
        <p14:creationId xmlns:p14="http://schemas.microsoft.com/office/powerpoint/2010/main" val="2424103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1CC93E-2D5D-684E-B677-764249FB0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" y="419100"/>
            <a:ext cx="6907840" cy="4965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137A7C-2C7D-9F4B-A51F-1434B24A3E05}"/>
              </a:ext>
            </a:extLst>
          </p:cNvPr>
          <p:cNvSpPr txBox="1"/>
          <p:nvPr/>
        </p:nvSpPr>
        <p:spPr>
          <a:xfrm>
            <a:off x="7281220" y="2146300"/>
            <a:ext cx="477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software has a very nice progress meter indicating the parameters the algorithm is juggling</a:t>
            </a:r>
          </a:p>
        </p:txBody>
      </p:sp>
    </p:spTree>
    <p:extLst>
      <p:ext uri="{BB962C8B-B14F-4D97-AF65-F5344CB8AC3E}">
        <p14:creationId xmlns:p14="http://schemas.microsoft.com/office/powerpoint/2010/main" val="650288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B80034-8F28-D24D-8FFC-503145964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01" y="558800"/>
            <a:ext cx="7973100" cy="48288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4F09C9-8086-1344-B45F-1E5725FF44C6}"/>
              </a:ext>
            </a:extLst>
          </p:cNvPr>
          <p:cNvSpPr txBox="1"/>
          <p:nvPr/>
        </p:nvSpPr>
        <p:spPr>
          <a:xfrm>
            <a:off x="6989120" y="4127500"/>
            <a:ext cx="4775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competed you can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the web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Scroll down to the Oligos table and export this in SBOL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visualize this in SBOL designer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add these as sub-elements in an Engineered Region design as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053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EB293-B990-C547-A6CC-9888CBFF1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the Workshop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782DC1-42A0-3045-8F97-A9664C588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1690688"/>
            <a:ext cx="7095443" cy="36036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37430C-FCBC-6541-B461-55ED97A39808}"/>
              </a:ext>
            </a:extLst>
          </p:cNvPr>
          <p:cNvSpPr txBox="1"/>
          <p:nvPr/>
        </p:nvSpPr>
        <p:spPr>
          <a:xfrm>
            <a:off x="7672389" y="1690688"/>
            <a:ext cx="441158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SBOL has been adopted by many developers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www.sbolstandard.org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28 separate applications</a:t>
            </a:r>
          </a:p>
          <a:p>
            <a:endParaRPr lang="en-US" dirty="0"/>
          </a:p>
          <a:p>
            <a:r>
              <a:rPr lang="en-US" dirty="0"/>
              <a:t>Now the question becomes: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do I need to use?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How do I use it?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This workshop will:</a:t>
            </a:r>
          </a:p>
          <a:p>
            <a:pPr marL="342900" indent="-342900">
              <a:buAutoNum type="arabicPeriod"/>
            </a:pPr>
            <a:r>
              <a:rPr lang="en-US" dirty="0"/>
              <a:t>Show you how to get and convert sequences to and from SBOL</a:t>
            </a:r>
          </a:p>
          <a:p>
            <a:pPr marL="342900" indent="-342900">
              <a:buAutoNum type="arabicPeriod"/>
            </a:pPr>
            <a:r>
              <a:rPr lang="en-US" dirty="0"/>
              <a:t>Show you how to construct your designs</a:t>
            </a:r>
          </a:p>
          <a:p>
            <a:pPr marL="342900" indent="-342900">
              <a:buAutoNum type="arabicPeriod"/>
            </a:pPr>
            <a:r>
              <a:rPr lang="en-US" dirty="0"/>
              <a:t>Show you how to get your designs built</a:t>
            </a:r>
          </a:p>
          <a:p>
            <a:pPr marL="342900" indent="-342900">
              <a:buAutoNum type="arabicPeriod"/>
            </a:pPr>
            <a:r>
              <a:rPr lang="en-US" dirty="0"/>
              <a:t>Show you how to save &amp; share your designs</a:t>
            </a:r>
          </a:p>
        </p:txBody>
      </p:sp>
    </p:spTree>
    <p:extLst>
      <p:ext uri="{BB962C8B-B14F-4D97-AF65-F5344CB8AC3E}">
        <p14:creationId xmlns:p14="http://schemas.microsoft.com/office/powerpoint/2010/main" val="1784246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D1BF-4AB1-3D4C-B5E3-50FB9607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5 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E50CC-14B0-2D4B-AD15-481E0642E0C2}"/>
              </a:ext>
            </a:extLst>
          </p:cNvPr>
          <p:cNvSpPr txBox="1"/>
          <p:nvPr/>
        </p:nvSpPr>
        <p:spPr>
          <a:xfrm>
            <a:off x="1092200" y="1690688"/>
            <a:ext cx="59373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Selected a protein sequence and added it to the web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Adjusted parameters for oligo designs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 an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Inspected some of the output files</a:t>
            </a:r>
          </a:p>
        </p:txBody>
      </p:sp>
    </p:spTree>
    <p:extLst>
      <p:ext uri="{BB962C8B-B14F-4D97-AF65-F5344CB8AC3E}">
        <p14:creationId xmlns:p14="http://schemas.microsoft.com/office/powerpoint/2010/main" val="3809003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E8C2A-8031-7F46-B938-57CE842AC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6 - </a:t>
            </a:r>
            <a:r>
              <a:rPr lang="en-US" dirty="0" err="1"/>
              <a:t>VizBol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716C03-647E-DA44-99D9-095AEAB2A8EB}"/>
              </a:ext>
            </a:extLst>
          </p:cNvPr>
          <p:cNvSpPr txBox="1"/>
          <p:nvPr/>
        </p:nvSpPr>
        <p:spPr>
          <a:xfrm>
            <a:off x="1092200" y="1690688"/>
            <a:ext cx="5134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will: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VizBol</a:t>
            </a:r>
            <a:r>
              <a:rPr lang="en-US" dirty="0"/>
              <a:t> to develop publication quality graphics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604CF9-9689-9443-B721-6BE033109628}"/>
              </a:ext>
            </a:extLst>
          </p:cNvPr>
          <p:cNvSpPr/>
          <p:nvPr/>
        </p:nvSpPr>
        <p:spPr>
          <a:xfrm>
            <a:off x="393700" y="2551837"/>
            <a:ext cx="11442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 err="1">
                <a:effectLst/>
                <a:latin typeface="Open Sans"/>
              </a:rPr>
              <a:t>VisBOL</a:t>
            </a:r>
            <a:r>
              <a:rPr lang="en-US" b="0" i="0" dirty="0">
                <a:effectLst/>
                <a:latin typeface="Open Sans"/>
              </a:rPr>
              <a:t> is a JavaScript software library to visualize DNA features from SBOL2 documents using the SBOL Visual standard. A Web interface is also provided to enable end-user access to generate diagrams for presentations and publications.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D0A75A-6F0E-764F-8859-A9D4B396C650}"/>
              </a:ext>
            </a:extLst>
          </p:cNvPr>
          <p:cNvSpPr/>
          <p:nvPr/>
        </p:nvSpPr>
        <p:spPr>
          <a:xfrm>
            <a:off x="2527300" y="341298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dirty="0">
                <a:effectLst/>
                <a:latin typeface="Open Sans"/>
              </a:rPr>
              <a:t>Contact Person: Anil </a:t>
            </a:r>
            <a:r>
              <a:rPr lang="en-US" b="0" i="0" dirty="0" err="1">
                <a:effectLst/>
                <a:latin typeface="Open Sans"/>
              </a:rPr>
              <a:t>Wipat</a:t>
            </a:r>
            <a:br>
              <a:rPr lang="en-US" dirty="0"/>
            </a:br>
            <a:r>
              <a:rPr lang="en-US" b="0" i="0" dirty="0">
                <a:effectLst/>
                <a:latin typeface="Open Sans"/>
              </a:rPr>
              <a:t>Organization(s) : Newcastle</a:t>
            </a:r>
            <a:endParaRPr lang="en-US" dirty="0">
              <a:latin typeface="Open Sans"/>
            </a:endParaRPr>
          </a:p>
          <a:p>
            <a:r>
              <a:rPr lang="en-US" b="0" i="0" dirty="0">
                <a:effectLst/>
                <a:latin typeface="Open Sans"/>
                <a:hlinkClick r:id="rId2"/>
              </a:rPr>
              <a:t>http://www.vizbol.org</a:t>
            </a:r>
            <a:endParaRPr lang="en-US" b="0" i="0" dirty="0">
              <a:effectLst/>
              <a:latin typeface="Open Sans"/>
            </a:endParaRPr>
          </a:p>
          <a:p>
            <a:r>
              <a:rPr lang="en-US" b="0" i="0" dirty="0">
                <a:effectLst/>
                <a:latin typeface="Open Sans"/>
              </a:rPr>
              <a:t> </a:t>
            </a:r>
            <a:r>
              <a:rPr lang="en-US" b="0" i="0" dirty="0">
                <a:solidFill>
                  <a:srgbClr val="FFFFFF"/>
                </a:solidFill>
                <a:effectLst/>
                <a:latin typeface="Open Sans"/>
              </a:rPr>
              <a:t>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522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9A57AC-8D11-0B40-A015-85181DCFC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226402"/>
            <a:ext cx="9867900" cy="49375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C3C187-0351-9E47-992C-D3F86F80EBF2}"/>
              </a:ext>
            </a:extLst>
          </p:cNvPr>
          <p:cNvSpPr txBox="1"/>
          <p:nvPr/>
        </p:nvSpPr>
        <p:spPr>
          <a:xfrm>
            <a:off x="2095500" y="5283200"/>
            <a:ext cx="59577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the Example 6 folder and open the file KR011748.rdf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Copy this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SBOL tab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existing SBOL data and paste in your </a:t>
            </a:r>
            <a:r>
              <a:rPr lang="en-US" dirty="0" err="1"/>
              <a:t>rdf</a:t>
            </a:r>
            <a:r>
              <a:rPr lang="en-US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322164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09224E-0D0B-B948-A374-EFBC5266B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741"/>
            <a:ext cx="12192000" cy="39565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6FE4E8-813B-AD42-93D3-752113B2520E}"/>
              </a:ext>
            </a:extLst>
          </p:cNvPr>
          <p:cNvSpPr/>
          <p:nvPr/>
        </p:nvSpPr>
        <p:spPr>
          <a:xfrm>
            <a:off x="3048000" y="4137259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Download to get copies of the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out the 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the files you have already generated to make more images</a:t>
            </a:r>
          </a:p>
        </p:txBody>
      </p:sp>
    </p:spTree>
    <p:extLst>
      <p:ext uri="{BB962C8B-B14F-4D97-AF65-F5344CB8AC3E}">
        <p14:creationId xmlns:p14="http://schemas.microsoft.com/office/powerpoint/2010/main" val="4129184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292A9-91D6-C44A-94A1-3378ED69B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6 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A2DBB5-83EE-4E46-94C5-A2E6FD1A2624}"/>
              </a:ext>
            </a:extLst>
          </p:cNvPr>
          <p:cNvSpPr txBox="1"/>
          <p:nvPr/>
        </p:nvSpPr>
        <p:spPr>
          <a:xfrm>
            <a:off x="1092200" y="1690688"/>
            <a:ext cx="5256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</a:t>
            </a:r>
            <a:r>
              <a:rPr lang="en-US" dirty="0" err="1"/>
              <a:t>VizBol</a:t>
            </a:r>
            <a:r>
              <a:rPr lang="en-US" dirty="0"/>
              <a:t> to develop publication quality graphics</a:t>
            </a:r>
          </a:p>
        </p:txBody>
      </p:sp>
    </p:spTree>
    <p:extLst>
      <p:ext uri="{BB962C8B-B14F-4D97-AF65-F5344CB8AC3E}">
        <p14:creationId xmlns:p14="http://schemas.microsoft.com/office/powerpoint/2010/main" val="1840839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49F62-E9E1-6D4A-83D1-09D0FCDC9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7 </a:t>
            </a:r>
            <a:r>
              <a:rPr lang="en-US" dirty="0" err="1"/>
              <a:t>iBioSim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7B27ED-C202-DE42-9620-34AF09D45A47}"/>
              </a:ext>
            </a:extLst>
          </p:cNvPr>
          <p:cNvSpPr/>
          <p:nvPr/>
        </p:nvSpPr>
        <p:spPr>
          <a:xfrm>
            <a:off x="215900" y="3166745"/>
            <a:ext cx="117602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 err="1">
                <a:effectLst/>
                <a:latin typeface="Open Sans"/>
              </a:rPr>
              <a:t>iBioSim</a:t>
            </a:r>
            <a:r>
              <a:rPr lang="en-US" b="0" i="0" dirty="0">
                <a:effectLst/>
                <a:latin typeface="Open Sans"/>
              </a:rPr>
              <a:t> has been developed for the modeling, analysis, and design of genetic circuits. While </a:t>
            </a:r>
            <a:r>
              <a:rPr lang="en-US" b="0" i="0" dirty="0" err="1">
                <a:effectLst/>
                <a:latin typeface="Open Sans"/>
              </a:rPr>
              <a:t>iBioSim</a:t>
            </a:r>
            <a:r>
              <a:rPr lang="en-US" b="0" i="0" dirty="0">
                <a:effectLst/>
                <a:latin typeface="Open Sans"/>
              </a:rPr>
              <a:t> primarily targets models of genetic circuits, models representing metabolic networks, cell-signaling pathways, and other biological and chemical systems can also be analyzed. It can importing and exporting models using all levels and versions of SBML. It </a:t>
            </a:r>
            <a:r>
              <a:rPr lang="en-US" b="0" i="0" dirty="0" err="1">
                <a:effectLst/>
                <a:latin typeface="Open Sans"/>
              </a:rPr>
              <a:t>interates</a:t>
            </a:r>
            <a:r>
              <a:rPr lang="en-US" b="0" i="0" dirty="0">
                <a:effectLst/>
                <a:latin typeface="Open Sans"/>
              </a:rPr>
              <a:t> pathway </a:t>
            </a:r>
            <a:r>
              <a:rPr lang="en-US" b="0" i="0" dirty="0" err="1">
                <a:effectLst/>
                <a:latin typeface="Open Sans"/>
              </a:rPr>
              <a:t>daya</a:t>
            </a:r>
            <a:r>
              <a:rPr lang="en-US" b="0" i="0" dirty="0">
                <a:effectLst/>
                <a:latin typeface="Open Sans"/>
              </a:rPr>
              <a:t> with Synthetic Biology by supporting the Synthetic Biology Open Language (SBOL), an emerging standard for information exchange in synthetic biology.</a:t>
            </a:r>
          </a:p>
          <a:p>
            <a:endParaRPr lang="en-US" dirty="0">
              <a:latin typeface="Open Sans"/>
            </a:endParaRPr>
          </a:p>
          <a:p>
            <a:r>
              <a:rPr lang="en-US" dirty="0"/>
              <a:t>Contact Person: Chris Myers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Organization(s): University of Utah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http://www.async.ece.utah.edu/ibiosim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A5F461-AC17-5A4E-85E3-1D2CCC87C9C1}"/>
              </a:ext>
            </a:extLst>
          </p:cNvPr>
          <p:cNvSpPr txBox="1"/>
          <p:nvPr/>
        </p:nvSpPr>
        <p:spPr>
          <a:xfrm>
            <a:off x="1092200" y="1690688"/>
            <a:ext cx="83052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will: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</a:t>
            </a:r>
            <a:r>
              <a:rPr lang="en-US" dirty="0" err="1"/>
              <a:t>iBioSim</a:t>
            </a:r>
            <a:r>
              <a:rPr lang="en-US" dirty="0"/>
              <a:t> to develop a model for CRISPR mediated inhibition of SOD1 expression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Integrate this with a systems model of the switch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Export both SBML and SBOL representations of our design</a:t>
            </a:r>
          </a:p>
        </p:txBody>
      </p:sp>
    </p:spTree>
    <p:extLst>
      <p:ext uri="{BB962C8B-B14F-4D97-AF65-F5344CB8AC3E}">
        <p14:creationId xmlns:p14="http://schemas.microsoft.com/office/powerpoint/2010/main" val="2899529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423E7-09A3-5346-9FE6-143A70BC0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Details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E2198D-EBB8-2B46-956E-FA26D8BFC5DA}"/>
              </a:ext>
            </a:extLst>
          </p:cNvPr>
          <p:cNvSpPr txBox="1"/>
          <p:nvPr/>
        </p:nvSpPr>
        <p:spPr>
          <a:xfrm>
            <a:off x="838200" y="1879600"/>
            <a:ext cx="978915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iBioSim</a:t>
            </a:r>
            <a:r>
              <a:rPr lang="en-US" dirty="0"/>
              <a:t> needs Java to run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GitHub repository we have a Java folder with a recent version of the </a:t>
            </a:r>
            <a:r>
              <a:rPr lang="en-US" dirty="0" err="1"/>
              <a:t>softwares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Example 7 – </a:t>
            </a:r>
            <a:r>
              <a:rPr lang="en-US" dirty="0" err="1"/>
              <a:t>iBioSim</a:t>
            </a:r>
            <a:r>
              <a:rPr lang="en-US" dirty="0"/>
              <a:t> folder we have a  recent version of the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Double click the zip file to extract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 computer objects you will need to install Java from the Java folder or download it from Oracle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https://java.com/en/download/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iBioSim</a:t>
            </a:r>
            <a:r>
              <a:rPr lang="en-US" dirty="0"/>
              <a:t> is always available through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https://github.com/SynBioDex/SBOLDesigner/releases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83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C36E4B-ED84-6342-905F-C9D96F3EA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11" y="0"/>
            <a:ext cx="9474789" cy="54773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CEB482-7486-7647-989A-5AE4F6A8466E}"/>
              </a:ext>
            </a:extLst>
          </p:cNvPr>
          <p:cNvSpPr txBox="1"/>
          <p:nvPr/>
        </p:nvSpPr>
        <p:spPr>
          <a:xfrm>
            <a:off x="508000" y="5477386"/>
            <a:ext cx="37159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File-&gt;New-&gt;Project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Folder – dCas9-gRNA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Project File – dCas9-gRNA</a:t>
            </a:r>
          </a:p>
        </p:txBody>
      </p:sp>
    </p:spTree>
    <p:extLst>
      <p:ext uri="{BB962C8B-B14F-4D97-AF65-F5344CB8AC3E}">
        <p14:creationId xmlns:p14="http://schemas.microsoft.com/office/powerpoint/2010/main" val="2475440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3CFF2F-7E06-474F-BA5B-713C6275C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21" y="0"/>
            <a:ext cx="8568580" cy="49466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1BD907-7846-174B-88AA-BBC0D3BD7F08}"/>
              </a:ext>
            </a:extLst>
          </p:cNvPr>
          <p:cNvSpPr txBox="1"/>
          <p:nvPr/>
        </p:nvSpPr>
        <p:spPr>
          <a:xfrm>
            <a:off x="254000" y="5109086"/>
            <a:ext cx="842499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File-&gt;New-&gt;Design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Design File – pdCas9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have now launched an </a:t>
            </a:r>
            <a:r>
              <a:rPr lang="en-US" dirty="0" err="1"/>
              <a:t>SBOLDesigner</a:t>
            </a:r>
            <a:r>
              <a:rPr lang="en-US" dirty="0"/>
              <a:t> module that is part of </a:t>
            </a:r>
            <a:r>
              <a:rPr lang="en-US" dirty="0" err="1"/>
              <a:t>iBioSim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create a new pdCas9 – Promoter, Engineered Region &amp; Terminator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Hint – use the Import part button to navigate to the design you created in exercise 2</a:t>
            </a:r>
          </a:p>
        </p:txBody>
      </p:sp>
    </p:spTree>
    <p:extLst>
      <p:ext uri="{BB962C8B-B14F-4D97-AF65-F5344CB8AC3E}">
        <p14:creationId xmlns:p14="http://schemas.microsoft.com/office/powerpoint/2010/main" val="16037026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409257-77BA-734E-9BD0-E6C09D66C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45" y="0"/>
            <a:ext cx="8873056" cy="51117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17CB77-7DC1-F845-926E-0738815ADDA5}"/>
              </a:ext>
            </a:extLst>
          </p:cNvPr>
          <p:cNvSpPr txBox="1"/>
          <p:nvPr/>
        </p:nvSpPr>
        <p:spPr>
          <a:xfrm>
            <a:off x="254000" y="5109086"/>
            <a:ext cx="548348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should have a design like this now. Save your design.</a:t>
            </a:r>
          </a:p>
          <a:p>
            <a:r>
              <a:rPr lang="en-US" dirty="0"/>
              <a:t>Now you need a gRNA design.</a:t>
            </a:r>
          </a:p>
          <a:p>
            <a:r>
              <a:rPr lang="en-US" dirty="0"/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File-&gt;New-&gt;Design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Name it </a:t>
            </a:r>
            <a:r>
              <a:rPr lang="en-US" dirty="0" err="1"/>
              <a:t>pgRNA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Browse the registry for the necessary parts…</a:t>
            </a:r>
          </a:p>
        </p:txBody>
      </p:sp>
    </p:spTree>
    <p:extLst>
      <p:ext uri="{BB962C8B-B14F-4D97-AF65-F5344CB8AC3E}">
        <p14:creationId xmlns:p14="http://schemas.microsoft.com/office/powerpoint/2010/main" val="3829378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E12C3-F0B4-A54C-B976-752548046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have Organized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D2F09-7553-7B4E-9D08-1DA0B0F00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5236"/>
            <a:ext cx="105156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You can follow the instructions as I perform them</a:t>
            </a:r>
          </a:p>
          <a:p>
            <a:r>
              <a:rPr lang="en-US" dirty="0"/>
              <a:t>You can download the data and tutorials from GitHub</a:t>
            </a:r>
          </a:p>
          <a:p>
            <a:pPr lvl="1"/>
            <a:r>
              <a:rPr lang="en-US" dirty="0">
                <a:hlinkClick r:id="rId2"/>
              </a:rPr>
              <a:t>www.github.com/MadraghRua/SEED-Workshop-2018.git</a:t>
            </a:r>
            <a:endParaRPr lang="en-US" dirty="0"/>
          </a:p>
          <a:p>
            <a:r>
              <a:rPr lang="en-US" dirty="0"/>
              <a:t>You can copy the data, tutorials from USB drives I have with me</a:t>
            </a:r>
          </a:p>
          <a:p>
            <a:r>
              <a:rPr lang="en-US" dirty="0"/>
              <a:t>Tutorials are organized by Software we will be using</a:t>
            </a:r>
          </a:p>
          <a:p>
            <a:endParaRPr lang="en-US" dirty="0"/>
          </a:p>
          <a:p>
            <a:r>
              <a:rPr lang="en-US" dirty="0"/>
              <a:t>Jake, Ernst, </a:t>
            </a:r>
            <a:r>
              <a:rPr lang="en-US" dirty="0" err="1"/>
              <a:t>Tramy</a:t>
            </a:r>
            <a:r>
              <a:rPr lang="en-US" dirty="0"/>
              <a:t> and Nick will be available on the floor as we go through the demonstrations</a:t>
            </a:r>
          </a:p>
          <a:p>
            <a:r>
              <a:rPr lang="en-US" dirty="0"/>
              <a:t>Don’t hesitate to ask questions as we move along</a:t>
            </a:r>
          </a:p>
          <a:p>
            <a:endParaRPr lang="en-US" dirty="0"/>
          </a:p>
          <a:p>
            <a:r>
              <a:rPr lang="en-US" dirty="0"/>
              <a:t>Overall goals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 You should be able to use the tools we demo today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 You can continue your training by following the other training modules we have included with the content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0253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B74A47-4592-A541-B417-AE1A4DD51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35" y="0"/>
            <a:ext cx="8783865" cy="50498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896FB4-8F50-744D-A3BA-4ECC1EDD7C79}"/>
              </a:ext>
            </a:extLst>
          </p:cNvPr>
          <p:cNvSpPr txBox="1"/>
          <p:nvPr/>
        </p:nvSpPr>
        <p:spPr>
          <a:xfrm>
            <a:off x="254000" y="5109086"/>
            <a:ext cx="53624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File-&gt;New-&gt;Design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Name it </a:t>
            </a:r>
            <a:r>
              <a:rPr lang="en-US" dirty="0" err="1"/>
              <a:t>pgRNA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Browse the Example 7 Folder for the </a:t>
            </a:r>
            <a:r>
              <a:rPr lang="en-US" dirty="0" err="1"/>
              <a:t>pgRNA.sbol</a:t>
            </a:r>
            <a:r>
              <a:rPr lang="en-US" dirty="0"/>
              <a:t>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Import the parts</a:t>
            </a:r>
          </a:p>
        </p:txBody>
      </p:sp>
    </p:spTree>
    <p:extLst>
      <p:ext uri="{BB962C8B-B14F-4D97-AF65-F5344CB8AC3E}">
        <p14:creationId xmlns:p14="http://schemas.microsoft.com/office/powerpoint/2010/main" val="135406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648839-3A21-874A-ABC1-61763F897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615" y="0"/>
            <a:ext cx="8448885" cy="48924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331C44-B922-4D41-AB42-2797D7CA5A46}"/>
              </a:ext>
            </a:extLst>
          </p:cNvPr>
          <p:cNvSpPr txBox="1"/>
          <p:nvPr/>
        </p:nvSpPr>
        <p:spPr>
          <a:xfrm>
            <a:off x="254000" y="5109086"/>
            <a:ext cx="50536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File-&gt;New-&gt;Model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Name it SOD1_inhibition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File-&gt;Import-&gt;Model-&gt;SBML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Browse to SOD1_inhibition.sbml and import this.</a:t>
            </a:r>
          </a:p>
        </p:txBody>
      </p:sp>
    </p:spTree>
    <p:extLst>
      <p:ext uri="{BB962C8B-B14F-4D97-AF65-F5344CB8AC3E}">
        <p14:creationId xmlns:p14="http://schemas.microsoft.com/office/powerpoint/2010/main" val="13074871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7BAFF-5492-E34C-89B8-284ED7C58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7 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7A7891-8C66-7C4E-853C-F4D9A9DC2EDD}"/>
              </a:ext>
            </a:extLst>
          </p:cNvPr>
          <p:cNvSpPr txBox="1"/>
          <p:nvPr/>
        </p:nvSpPr>
        <p:spPr>
          <a:xfrm>
            <a:off x="1092200" y="1690688"/>
            <a:ext cx="82678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</a:t>
            </a:r>
            <a:r>
              <a:rPr lang="en-US" dirty="0" err="1"/>
              <a:t>iBioSim</a:t>
            </a:r>
            <a:r>
              <a:rPr lang="en-US" dirty="0"/>
              <a:t> to develop Designs for CRISPR mediated inhibition of SOD1 expression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Integrated this with a systems model of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Export both SBML and SBOL representations of our designs</a:t>
            </a:r>
          </a:p>
        </p:txBody>
      </p:sp>
    </p:spTree>
    <p:extLst>
      <p:ext uri="{BB962C8B-B14F-4D97-AF65-F5344CB8AC3E}">
        <p14:creationId xmlns:p14="http://schemas.microsoft.com/office/powerpoint/2010/main" val="26142039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3AFD4-0466-384A-9B11-B18C2CC7B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ACDEAF-983F-B44D-A462-20189D0B7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278" y="1690688"/>
            <a:ext cx="7095443" cy="36036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671D8A-39B8-3445-8009-F0BF2A4120AD}"/>
              </a:ext>
            </a:extLst>
          </p:cNvPr>
          <p:cNvSpPr txBox="1"/>
          <p:nvPr/>
        </p:nvSpPr>
        <p:spPr>
          <a:xfrm>
            <a:off x="838200" y="5562600"/>
            <a:ext cx="10109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given you a tour of how to get and use SBOL resources to create &amp; share your own designs</a:t>
            </a:r>
          </a:p>
          <a:p>
            <a:r>
              <a:rPr lang="en-US" dirty="0"/>
              <a:t>We have used these designs to develop experimental materials to build</a:t>
            </a:r>
          </a:p>
          <a:p>
            <a:r>
              <a:rPr lang="en-US" dirty="0"/>
              <a:t>We have used these designs to develop models of how the designs will work within your biological system</a:t>
            </a:r>
          </a:p>
        </p:txBody>
      </p:sp>
    </p:spTree>
    <p:extLst>
      <p:ext uri="{BB962C8B-B14F-4D97-AF65-F5344CB8AC3E}">
        <p14:creationId xmlns:p14="http://schemas.microsoft.com/office/powerpoint/2010/main" val="1268483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E006D-3224-B844-B02D-39712D41F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00" y="0"/>
            <a:ext cx="10515600" cy="1325563"/>
          </a:xfrm>
        </p:spPr>
        <p:txBody>
          <a:bodyPr/>
          <a:lstStyle/>
          <a:p>
            <a:r>
              <a:rPr lang="en-US" dirty="0"/>
              <a:t>Example 4 - BOOST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7BBE3-F67A-F94F-99F2-5699D48F4925}"/>
              </a:ext>
            </a:extLst>
          </p:cNvPr>
          <p:cNvSpPr txBox="1"/>
          <p:nvPr/>
        </p:nvSpPr>
        <p:spPr>
          <a:xfrm>
            <a:off x="393700" y="1159788"/>
            <a:ext cx="11930125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will: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the Workflow Manager to set up a Gene Synthesis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Upload a GenBank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up parameters for codon juggling and synthesis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up parameters for partitioning of sequence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Specify an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Inspect the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Build-</a:t>
            </a:r>
            <a:r>
              <a:rPr lang="en-US" dirty="0" err="1"/>
              <a:t>OptimizatiOn</a:t>
            </a:r>
            <a:r>
              <a:rPr lang="en-US" dirty="0"/>
              <a:t> Software Tools (BOOST) is a platform of tools to design DNA sequences for manufacturing. </a:t>
            </a:r>
          </a:p>
          <a:p>
            <a:r>
              <a:rPr lang="en-US" dirty="0"/>
              <a:t>Currently, BOOST consists of three tools: </a:t>
            </a:r>
          </a:p>
          <a:p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The "Juggler" reverse translates protein sequences into DNA sequences and </a:t>
            </a:r>
          </a:p>
          <a:p>
            <a:r>
              <a:rPr lang="en-US" dirty="0"/>
              <a:t>codon juggles DNA sequences, </a:t>
            </a:r>
          </a:p>
          <a:p>
            <a:r>
              <a:rPr lang="en-US" dirty="0"/>
              <a:t>(ii) The "Polisher" verifies DNA sequences against DNA synthesis constraints. The "Polisher" </a:t>
            </a:r>
          </a:p>
          <a:p>
            <a:r>
              <a:rPr lang="en-US" dirty="0"/>
              <a:t>can modify the protein coding regions of DNA sequences in order to resolve eventual violations of DNA synthesis constraints. </a:t>
            </a:r>
          </a:p>
          <a:p>
            <a:r>
              <a:rPr lang="en-US" dirty="0"/>
              <a:t>(iii) The "</a:t>
            </a:r>
            <a:r>
              <a:rPr lang="en-US" dirty="0" err="1"/>
              <a:t>Partitioner</a:t>
            </a:r>
            <a:r>
              <a:rPr lang="en-US" dirty="0"/>
              <a:t>" decomposes large DNA sequences into synthesizable building blocks with assembly-specific overlap </a:t>
            </a:r>
          </a:p>
          <a:p>
            <a:r>
              <a:rPr lang="en-US" dirty="0"/>
              <a:t>sequences.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Contact Person: Ernst </a:t>
            </a:r>
            <a:r>
              <a:rPr lang="en-US" dirty="0" err="1"/>
              <a:t>Oberortner</a:t>
            </a:r>
            <a:br>
              <a:rPr lang="en-US" dirty="0"/>
            </a:br>
            <a:r>
              <a:rPr lang="en-US" dirty="0"/>
              <a:t>Organization(s): DOE Joint Genome Institute, Lawrence Berkeley National Labs</a:t>
            </a:r>
          </a:p>
          <a:p>
            <a:r>
              <a:rPr lang="en-US" dirty="0">
                <a:hlinkClick r:id="rId2"/>
              </a:rPr>
              <a:t>https://boost.jgi.doe.gov/boost.html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409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E43250-6537-5442-8E4F-48EDA326D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2" y="164978"/>
            <a:ext cx="11754166" cy="45519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555F6C-D2C4-994E-87A2-4A5F3B9FB25B}"/>
              </a:ext>
            </a:extLst>
          </p:cNvPr>
          <p:cNvSpPr txBox="1"/>
          <p:nvPr/>
        </p:nvSpPr>
        <p:spPr>
          <a:xfrm>
            <a:off x="1326995" y="5006898"/>
            <a:ext cx="69711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into BOOST via this URL: </a:t>
            </a:r>
            <a:r>
              <a:rPr lang="en-US" dirty="0">
                <a:hlinkClick r:id="rId3"/>
              </a:rPr>
              <a:t>https://boost.jgi.doe.gov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need to set up a new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SYNCAS9.gbk file from Example 4 to upload to the web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</a:t>
            </a:r>
            <a:r>
              <a:rPr lang="en-US" dirty="0" err="1"/>
              <a:t>HomoSapiens</a:t>
            </a:r>
            <a:r>
              <a:rPr lang="en-US" dirty="0"/>
              <a:t> codon usage table for Codon juggling</a:t>
            </a:r>
          </a:p>
        </p:txBody>
      </p:sp>
    </p:spTree>
    <p:extLst>
      <p:ext uri="{BB962C8B-B14F-4D97-AF65-F5344CB8AC3E}">
        <p14:creationId xmlns:p14="http://schemas.microsoft.com/office/powerpoint/2010/main" val="789981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6322E5-AD51-4E46-A562-526D2AC1E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361"/>
            <a:ext cx="8870167" cy="54648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8B56B8-668A-CD4F-B7C7-AAED785E2ECB}"/>
              </a:ext>
            </a:extLst>
          </p:cNvPr>
          <p:cNvSpPr txBox="1"/>
          <p:nvPr/>
        </p:nvSpPr>
        <p:spPr>
          <a:xfrm>
            <a:off x="8452624" y="557561"/>
            <a:ext cx="348537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 your file a Batch name, </a:t>
            </a:r>
            <a:r>
              <a:rPr lang="en-US" dirty="0" err="1"/>
              <a:t>eg</a:t>
            </a:r>
            <a:r>
              <a:rPr lang="en-US" dirty="0"/>
              <a:t> SYNCAS9-1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Adjust Block length to 1000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a maximal primer length of 60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Populate the Vector fields with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Vector amplification and add appropriate primer sequences</a:t>
            </a:r>
          </a:p>
        </p:txBody>
      </p:sp>
    </p:spTree>
    <p:extLst>
      <p:ext uri="{BB962C8B-B14F-4D97-AF65-F5344CB8AC3E}">
        <p14:creationId xmlns:p14="http://schemas.microsoft.com/office/powerpoint/2010/main" val="3485352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697238-4E51-E941-903C-921EBE4B3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371"/>
            <a:ext cx="12192000" cy="24858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A242F3-98BA-B94C-8894-F688A1AB4C02}"/>
              </a:ext>
            </a:extLst>
          </p:cNvPr>
          <p:cNvSpPr txBox="1"/>
          <p:nvPr/>
        </p:nvSpPr>
        <p:spPr>
          <a:xfrm>
            <a:off x="927100" y="3302000"/>
            <a:ext cx="34942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SBOL as an output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Enter a job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Submit!</a:t>
            </a:r>
          </a:p>
        </p:txBody>
      </p:sp>
    </p:spTree>
    <p:extLst>
      <p:ext uri="{BB962C8B-B14F-4D97-AF65-F5344CB8AC3E}">
        <p14:creationId xmlns:p14="http://schemas.microsoft.com/office/powerpoint/2010/main" val="2640327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93576F-066E-5F4A-9A8F-F4E4A6356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155"/>
            <a:ext cx="12192000" cy="23134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7E8BF-FCBA-DB40-8DF9-2556E3D8F23F}"/>
              </a:ext>
            </a:extLst>
          </p:cNvPr>
          <p:cNvSpPr txBox="1"/>
          <p:nvPr/>
        </p:nvSpPr>
        <p:spPr>
          <a:xfrm>
            <a:off x="711200" y="2984500"/>
            <a:ext cx="5182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dash board will show the status of your requests.</a:t>
            </a:r>
          </a:p>
          <a:p>
            <a:endParaRPr lang="en-US" dirty="0"/>
          </a:p>
          <a:p>
            <a:r>
              <a:rPr lang="en-US" dirty="0"/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Results to retrieve the result file</a:t>
            </a:r>
          </a:p>
        </p:txBody>
      </p:sp>
    </p:spTree>
    <p:extLst>
      <p:ext uri="{BB962C8B-B14F-4D97-AF65-F5344CB8AC3E}">
        <p14:creationId xmlns:p14="http://schemas.microsoft.com/office/powerpoint/2010/main" val="2418205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4C9D15-2533-E54A-8A9A-F00E8A89A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0335"/>
            <a:ext cx="12192000" cy="479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462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7778</TotalTime>
  <Words>1413</Words>
  <Application>Microsoft Macintosh PowerPoint</Application>
  <PresentationFormat>Widescreen</PresentationFormat>
  <Paragraphs>188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Open Sans</vt:lpstr>
      <vt:lpstr>Wingdings</vt:lpstr>
      <vt:lpstr>Office Theme</vt:lpstr>
      <vt:lpstr>Software for Synthetic Biology Workflows</vt:lpstr>
      <vt:lpstr>Purpose of the Workshop</vt:lpstr>
      <vt:lpstr>How We have Organized This Workshop</vt:lpstr>
      <vt:lpstr>Example 4 - BOOST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4 Summary</vt:lpstr>
      <vt:lpstr>Example 5 – Gene Genie</vt:lpstr>
      <vt:lpstr>PowerPoint Presentation</vt:lpstr>
      <vt:lpstr>PowerPoint Presentation</vt:lpstr>
      <vt:lpstr>PowerPoint Presentation</vt:lpstr>
      <vt:lpstr>PowerPoint Presentation</vt:lpstr>
      <vt:lpstr>Example 5 Summary</vt:lpstr>
      <vt:lpstr>Example 6 - VizBol</vt:lpstr>
      <vt:lpstr>PowerPoint Presentation</vt:lpstr>
      <vt:lpstr>PowerPoint Presentation</vt:lpstr>
      <vt:lpstr>Example 6 Summary</vt:lpstr>
      <vt:lpstr>Example 7 iBioSim</vt:lpstr>
      <vt:lpstr>Installation 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7 Summary</vt:lpstr>
      <vt:lpstr>Conclusions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for Synthetic Biology Workflows</dc:title>
  <dc:creator>Clancy, Kevin</dc:creator>
  <cp:lastModifiedBy>Clancy, Kevin</cp:lastModifiedBy>
  <cp:revision>45</cp:revision>
  <dcterms:created xsi:type="dcterms:W3CDTF">2018-06-01T21:52:51Z</dcterms:created>
  <dcterms:modified xsi:type="dcterms:W3CDTF">2018-06-07T07:32:24Z</dcterms:modified>
</cp:coreProperties>
</file>